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1"/>
  </p:notesMasterIdLst>
  <p:sldIdLst>
    <p:sldId id="554" r:id="rId3"/>
    <p:sldId id="510" r:id="rId4"/>
    <p:sldId id="472" r:id="rId5"/>
    <p:sldId id="543" r:id="rId6"/>
    <p:sldId id="544" r:id="rId7"/>
    <p:sldId id="547" r:id="rId8"/>
    <p:sldId id="539" r:id="rId9"/>
    <p:sldId id="548" r:id="rId10"/>
    <p:sldId id="538" r:id="rId11"/>
    <p:sldId id="549" r:id="rId12"/>
    <p:sldId id="552" r:id="rId13"/>
    <p:sldId id="551" r:id="rId14"/>
    <p:sldId id="553" r:id="rId15"/>
    <p:sldId id="523" r:id="rId16"/>
    <p:sldId id="537" r:id="rId17"/>
    <p:sldId id="507" r:id="rId18"/>
    <p:sldId id="555" r:id="rId19"/>
    <p:sldId id="556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楷体" pitchFamily="49" charset="-122"/>
      <p:regular r:id="rId27"/>
    </p:embeddedFont>
    <p:embeddedFont>
      <p:font typeface="幼圆" pitchFamily="49" charset="-122"/>
      <p:regular r:id="rId28"/>
    </p:embeddedFont>
    <p:embeddedFont>
      <p:font typeface="Cambria Math" pitchFamily="18" charset="0"/>
      <p:regular r:id="rId29"/>
    </p:embeddedFont>
    <p:embeddedFont>
      <p:font typeface="微软雅黑" pitchFamily="34" charset="-122"/>
      <p:regular r:id="rId30"/>
      <p:bold r:id="rId3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996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13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03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30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2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72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70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77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365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83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8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613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24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46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75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37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3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26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16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524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741694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88673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416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6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0325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3930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88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684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723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6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967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34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085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541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614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7137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85108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399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8989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3042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09450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6858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155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5872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579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517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920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880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98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02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45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容积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084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58165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4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121516" y="1435155"/>
            <a:ext cx="269048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容  积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71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">
            <a:extLst>
              <a:ext uri="{FF2B5EF4-FFF2-40B4-BE49-F238E27FC236}">
                <a16:creationId xmlns="" xmlns:a16="http://schemas.microsoft.com/office/drawing/2014/main" id="{F2F4D918-F3D6-4AFA-BCE7-568BC283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97" y="2139702"/>
            <a:ext cx="586368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计算这个圆柱形保温杯的容积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首先要算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出从里面量的直径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即内直径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和高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即内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分别是多少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再根据公式计算。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4FB08B3-0E73-42BF-81DF-EDDC396935CB}"/>
              </a:ext>
            </a:extLst>
          </p:cNvPr>
          <p:cNvSpPr/>
          <p:nvPr/>
        </p:nvSpPr>
        <p:spPr>
          <a:xfrm>
            <a:off x="323528" y="771550"/>
            <a:ext cx="8397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已知保温杯壁的厚度是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厘米。这个保温杯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多少毫升的水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42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44" name="直接箭头连接符 43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9" name="直接箭头连接符 48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57" name="直接箭头连接符 56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1" name="图片 6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027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9024434-1D85-4EB5-A2DF-7FC906C6D3D0}"/>
              </a:ext>
            </a:extLst>
          </p:cNvPr>
          <p:cNvSpPr/>
          <p:nvPr/>
        </p:nvSpPr>
        <p:spPr>
          <a:xfrm>
            <a:off x="827584" y="1707654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内直径：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7-0.8×2=5.4(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lvl="0"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内高度：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18-0.8×2=16.4(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容积：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3.14×(5.4÷2)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×16.4</a:t>
            </a:r>
          </a:p>
          <a:p>
            <a:pPr lvl="0"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≈375(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)=375(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这个保温杯能装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375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毫升的水。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4FB08B3-0E73-42BF-81DF-EDDC396935CB}"/>
              </a:ext>
            </a:extLst>
          </p:cNvPr>
          <p:cNvSpPr/>
          <p:nvPr/>
        </p:nvSpPr>
        <p:spPr>
          <a:xfrm>
            <a:off x="323528" y="771550"/>
            <a:ext cx="8397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已知保温杯壁的厚度是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厘米。这个保温杯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多少毫升的水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40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42" name="直接箭头连接符 41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7" name="直接箭头连接符 46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51" name="图片 50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55" name="直接箭头连接符 54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618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29184F3-DB39-4C04-BB6D-5C09BB3DE006}"/>
              </a:ext>
            </a:extLst>
          </p:cNvPr>
          <p:cNvSpPr/>
          <p:nvPr/>
        </p:nvSpPr>
        <p:spPr>
          <a:xfrm>
            <a:off x="179512" y="771550"/>
            <a:ext cx="83996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个这样的保温杯倒满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大约需要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多少千克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毫升水重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9033554-BD75-4D09-B2E9-D043AF73E454}"/>
              </a:ext>
            </a:extLst>
          </p:cNvPr>
          <p:cNvSpPr/>
          <p:nvPr/>
        </p:nvSpPr>
        <p:spPr>
          <a:xfrm>
            <a:off x="755576" y="2052012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毫升水重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所以要求把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保温杯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倒满大约需要多少千克水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须先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求出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倒满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杯大约需要多少毫升。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0" name="图片 3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42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44" name="直接箭头连接符 43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9" name="直接箭头连接符 48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57" name="直接箭头连接符 56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5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1AA251F-8888-4B4F-8775-E65C44181C4A}"/>
              </a:ext>
            </a:extLst>
          </p:cNvPr>
          <p:cNvSpPr/>
          <p:nvPr/>
        </p:nvSpPr>
        <p:spPr>
          <a:xfrm>
            <a:off x="683568" y="2185576"/>
            <a:ext cx="5760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杯水大约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375×6=2250(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>
              <a:lnSpc>
                <a:spcPct val="1500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需水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2250×1=2250(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)=2.25(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大约需要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2.25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千克水。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A29184F3-DB39-4C04-BB6D-5C09BB3DE006}"/>
              </a:ext>
            </a:extLst>
          </p:cNvPr>
          <p:cNvSpPr/>
          <p:nvPr/>
        </p:nvSpPr>
        <p:spPr>
          <a:xfrm>
            <a:off x="179512" y="771550"/>
            <a:ext cx="83996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个这样的保温杯倒满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大约需要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多少千克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毫升水重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41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43" name="直接箭头连接符 42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8" name="直接箭头连接符 47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56" name="直接箭头连接符 55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37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091F6A-AE61-43FA-81C6-A194565532D3}"/>
              </a:ext>
            </a:extLst>
          </p:cNvPr>
          <p:cNvSpPr/>
          <p:nvPr/>
        </p:nvSpPr>
        <p:spPr>
          <a:xfrm>
            <a:off x="827584" y="786066"/>
            <a:ext cx="811368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个圆柱形水桶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水桶中水面距桶沿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水桶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底面半径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这个水桶装了多少升水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B2E89355-251D-4873-92E3-AEA0A9EA2A80}"/>
                  </a:ext>
                </a:extLst>
              </p:cNvPr>
              <p:cNvSpPr/>
              <p:nvPr/>
            </p:nvSpPr>
            <p:spPr>
              <a:xfrm>
                <a:off x="2411760" y="2195138"/>
                <a:ext cx="4572000" cy="23208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　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×(50-10)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=12560(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立方厘米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=12.56(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升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答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: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这个水桶装了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12.56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升水。</a:t>
                </a:r>
                <a:endParaRPr lang="zh-CN" altLang="en-US" sz="24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2E89355-251D-4873-92E3-AEA0A9EA2A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195138"/>
                <a:ext cx="4572000" cy="2320828"/>
              </a:xfrm>
              <a:prstGeom prst="rect">
                <a:avLst/>
              </a:prstGeom>
              <a:blipFill rotWithShape="1">
                <a:blip r:embed="rId2"/>
                <a:stretch>
                  <a:fillRect l="-2133" b="-13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>
            <a:extLst>
              <a:ext uri="{FF2B5EF4-FFF2-40B4-BE49-F238E27FC236}">
                <a16:creationId xmlns="" xmlns:a16="http://schemas.microsoft.com/office/drawing/2014/main" id="{C216BFF2-70BF-4EE8-B7D2-CBAAF109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809367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个圆柱形电饭煲，从里面量得底面直径是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，高是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分米。这个电饭煲的容积大约是多少升？ 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保留一位小数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9" name="Group 6">
            <a:extLst>
              <a:ext uri="{FF2B5EF4-FFF2-40B4-BE49-F238E27FC236}">
                <a16:creationId xmlns="" xmlns:a16="http://schemas.microsoft.com/office/drawing/2014/main" id="{8D123319-5A0C-4A5A-AC24-6DE10A37F5F2}"/>
              </a:ext>
            </a:extLst>
          </p:cNvPr>
          <p:cNvGrpSpPr>
            <a:grpSpLocks/>
          </p:cNvGrpSpPr>
          <p:nvPr/>
        </p:nvGrpSpPr>
        <p:grpSpPr bwMode="auto">
          <a:xfrm>
            <a:off x="2303859" y="1995686"/>
            <a:ext cx="4536281" cy="519113"/>
            <a:chOff x="131" y="-87"/>
            <a:chExt cx="3447" cy="436"/>
          </a:xfrm>
        </p:grpSpPr>
        <p:sp>
          <p:nvSpPr>
            <p:cNvPr id="10" name="Text Box 9">
              <a:extLst>
                <a:ext uri="{FF2B5EF4-FFF2-40B4-BE49-F238E27FC236}">
                  <a16:creationId xmlns="" xmlns:a16="http://schemas.microsoft.com/office/drawing/2014/main" id="{9E60AE59-2051-42AE-897E-15AEEC51A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" y="-39"/>
              <a:ext cx="344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2.2÷2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×3.14×1.3</a:t>
              </a:r>
            </a:p>
          </p:txBody>
        </p:sp>
        <p:sp>
          <p:nvSpPr>
            <p:cNvPr id="11" name="Rectangle 49">
              <a:extLst>
                <a:ext uri="{FF2B5EF4-FFF2-40B4-BE49-F238E27FC236}">
                  <a16:creationId xmlns="" xmlns:a16="http://schemas.microsoft.com/office/drawing/2014/main" id="{6D17562A-7EBB-4235-93CD-72F377006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-87"/>
              <a:ext cx="258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2</a:t>
              </a:r>
            </a:p>
          </p:txBody>
        </p:sp>
      </p:grpSp>
      <p:sp>
        <p:nvSpPr>
          <p:cNvPr id="12" name="Text Box 9">
            <a:extLst>
              <a:ext uri="{FF2B5EF4-FFF2-40B4-BE49-F238E27FC236}">
                <a16:creationId xmlns="" xmlns:a16="http://schemas.microsoft.com/office/drawing/2014/main" id="{69231AE5-903F-479F-BE5B-F327A3A86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955" y="2637062"/>
            <a:ext cx="3312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=3.7994×1.3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 Box 10">
            <a:extLst>
              <a:ext uri="{FF2B5EF4-FFF2-40B4-BE49-F238E27FC236}">
                <a16:creationId xmlns="" xmlns:a16="http://schemas.microsoft.com/office/drawing/2014/main" id="{D7F2CD29-CE65-4A50-A889-BEF7D5316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105" y="3894909"/>
            <a:ext cx="6372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答：这个电饭煲的容积大约是</a:t>
            </a:r>
            <a:r>
              <a:rPr lang="en-US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4.9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升。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="" xmlns:a16="http://schemas.microsoft.com/office/drawing/2014/main" id="{9F51AFBF-BAC9-414F-A73F-52A983AE7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955" y="3265985"/>
            <a:ext cx="19990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≈4.9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（升）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15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0F5BA00-0F21-4712-90C4-89DC961F1430}"/>
              </a:ext>
            </a:extLst>
          </p:cNvPr>
          <p:cNvSpPr/>
          <p:nvPr/>
        </p:nvSpPr>
        <p:spPr>
          <a:xfrm>
            <a:off x="1187624" y="2185576"/>
            <a:ext cx="741682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圆柱形容器的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容器的内底面积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内高度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</a:p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也可以用字母表示为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V=</a:t>
            </a:r>
            <a:r>
              <a:rPr lang="en-US" altLang="zh-CN" sz="2400" b="1" i="1" dirty="0" err="1">
                <a:solidFill>
                  <a:srgbClr val="FF0000"/>
                </a:solidFill>
                <a:ea typeface="楷体" panose="02010609060101010101" pitchFamily="49" charset="-122"/>
              </a:rPr>
              <a:t>Sh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如果已知外直径和容器的厚度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计算容器的内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直径时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外直径减去这个厚度的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699792" y="1673245"/>
            <a:ext cx="403244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：第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37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</a:t>
            </a:r>
            <a:endParaRPr lang="en-US" altLang="zh-CN" sz="32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219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538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28" y="2398477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554934" y="2067694"/>
            <a:ext cx="2953170" cy="1358034"/>
            <a:chOff x="539553" y="1453529"/>
            <a:chExt cx="2953170" cy="135803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63111"/>
                <a:gd name="adj2" fmla="val 41467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809750" y="1708529"/>
              <a:ext cx="2682973" cy="7571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spcAft>
                  <a:spcPts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这个保温杯的体积是多少立方厘米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="" xmlns:a16="http://schemas.microsoft.com/office/drawing/2014/main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32604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827584" y="906855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2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7" name="图片 3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27" name="直接箭头连接符 26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4" name="直接箭头连接符 43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634A647-A52D-4BEA-8945-99E81B3ED092}"/>
              </a:ext>
            </a:extLst>
          </p:cNvPr>
          <p:cNvSpPr/>
          <p:nvPr/>
        </p:nvSpPr>
        <p:spPr>
          <a:xfrm>
            <a:off x="1110183" y="2355726"/>
            <a:ext cx="45419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首先从图中读出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需要的数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再运用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圆柱的体积公式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直接计算出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保温杯的体积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4">
            <a:extLst>
              <a:ext uri="{FF2B5EF4-FFF2-40B4-BE49-F238E27FC236}">
                <a16:creationId xmlns="" xmlns:a16="http://schemas.microsoft.com/office/drawing/2014/main" id="{05C48BFD-C470-4FE5-81DC-E51DC1DBE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44" y="1491630"/>
            <a:ext cx="7047624" cy="4801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这个保温杯的体积是多少立方厘米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25" name="直接箭头连接符 24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827584" y="906855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634A647-A52D-4BEA-8945-99E81B3ED092}"/>
              </a:ext>
            </a:extLst>
          </p:cNvPr>
          <p:cNvSpPr/>
          <p:nvPr/>
        </p:nvSpPr>
        <p:spPr>
          <a:xfrm>
            <a:off x="466806" y="1437620"/>
            <a:ext cx="58333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底面积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14×(7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38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465(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体积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38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465×18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692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37(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这个保温杯的体积是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692</a:t>
            </a:r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37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立方厘米。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="" xmlns:a16="http://schemas.microsoft.com/office/drawing/2014/main" id="{69A6509F-50BB-4E90-BC57-AF2099842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32604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13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25" name="直接箭头连接符 24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5" name="矩形 4">
            <a:extLst>
              <a:ext uri="{FF2B5EF4-FFF2-40B4-BE49-F238E27FC236}">
                <a16:creationId xmlns="" xmlns:a16="http://schemas.microsoft.com/office/drawing/2014/main" id="{05C48BFD-C470-4FE5-81DC-E51DC1DBE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688" y="852269"/>
            <a:ext cx="7047624" cy="4801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这个保温杯的体积是多少立方厘米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</p:spTree>
    <p:extLst>
      <p:ext uri="{BB962C8B-B14F-4D97-AF65-F5344CB8AC3E}">
        <p14:creationId xmlns:p14="http://schemas.microsoft.com/office/powerpoint/2010/main" val="295081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4FB08B3-0E73-42BF-81DF-EDDC396935CB}"/>
              </a:ext>
            </a:extLst>
          </p:cNvPr>
          <p:cNvSpPr/>
          <p:nvPr/>
        </p:nvSpPr>
        <p:spPr>
          <a:xfrm>
            <a:off x="323528" y="771550"/>
            <a:ext cx="8397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已知保温杯壁的厚度是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厘米。这个保温杯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多少毫升的水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3D8240AC-9056-4D2E-AC9C-775AC97E9D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4" r="5185" b="15573"/>
          <a:stretch/>
        </p:blipFill>
        <p:spPr>
          <a:xfrm>
            <a:off x="1484830" y="1995686"/>
            <a:ext cx="3663234" cy="1831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1" name="图片 5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61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63" name="直接箭头连接符 62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68" name="直接箭头连接符 67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72" name="图片 71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76" name="直接箭头连接符 75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5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F70F53C-997F-406A-B534-8B07A2EF2DEF}"/>
              </a:ext>
            </a:extLst>
          </p:cNvPr>
          <p:cNvGrpSpPr/>
          <p:nvPr/>
        </p:nvGrpSpPr>
        <p:grpSpPr>
          <a:xfrm flipH="1">
            <a:off x="2195736" y="2571750"/>
            <a:ext cx="3672407" cy="705300"/>
            <a:chOff x="6621595" y="3245890"/>
            <a:chExt cx="3548210" cy="592690"/>
          </a:xfrm>
        </p:grpSpPr>
        <p:sp>
          <p:nvSpPr>
            <p:cNvPr id="31" name="云形标注 3">
              <a:extLst>
                <a:ext uri="{FF2B5EF4-FFF2-40B4-BE49-F238E27FC236}">
                  <a16:creationId xmlns="" xmlns:a16="http://schemas.microsoft.com/office/drawing/2014/main" id="{26217743-EC0A-4BDB-9EE1-0E9B5C30FBBC}"/>
                </a:ext>
              </a:extLst>
            </p:cNvPr>
            <p:cNvSpPr/>
            <p:nvPr/>
          </p:nvSpPr>
          <p:spPr>
            <a:xfrm>
              <a:off x="6621595" y="3245890"/>
              <a:ext cx="3548210" cy="592690"/>
            </a:xfrm>
            <a:prstGeom prst="cloudCallout">
              <a:avLst>
                <a:gd name="adj1" fmla="val 56899"/>
                <a:gd name="adj2" fmla="val 12414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1E1D99DE-0B93-4915-90A1-2056A3BF90DD}"/>
                </a:ext>
              </a:extLst>
            </p:cNvPr>
            <p:cNvSpPr/>
            <p:nvPr/>
          </p:nvSpPr>
          <p:spPr>
            <a:xfrm>
              <a:off x="6828362" y="3342024"/>
              <a:ext cx="3132724" cy="3879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  <a:sym typeface="Times New Roman" panose="02020603050405020304" pitchFamily="18" charset="0"/>
                </a:rPr>
                <a:t>要计算保温杯的容积。</a:t>
              </a: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C5A10C08-B5AD-4DC8-AAA4-A688E69E0F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8" t="4945" r="24257" b="4825"/>
          <a:stretch/>
        </p:blipFill>
        <p:spPr>
          <a:xfrm flipH="1">
            <a:off x="859632" y="2427734"/>
            <a:ext cx="1336104" cy="1584297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F4FB08B3-0E73-42BF-81DF-EDDC396935CB}"/>
              </a:ext>
            </a:extLst>
          </p:cNvPr>
          <p:cNvSpPr/>
          <p:nvPr/>
        </p:nvSpPr>
        <p:spPr>
          <a:xfrm>
            <a:off x="323528" y="771550"/>
            <a:ext cx="8397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已知保温杯壁的厚度是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厘米。这个保温杯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多少毫升的水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38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58" name="直接箭头连接符 57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63" name="直接箭头连接符 62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67" name="图片 66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69" name="组合 68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71" name="直接箭头连接符 70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846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9771C2E-B80E-4757-A60F-B04E2A763C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18906"/>
            <a:ext cx="3685625" cy="2820996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38E1966-5062-480F-8375-3E646C7DCF15}"/>
              </a:ext>
            </a:extLst>
          </p:cNvPr>
          <p:cNvSpPr/>
          <p:nvPr/>
        </p:nvSpPr>
        <p:spPr>
          <a:xfrm>
            <a:off x="2355849" y="474807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认识容积及体积的区别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C1985CF-3BF2-464D-8A0C-1CE0C4DD5B0F}"/>
              </a:ext>
            </a:extLst>
          </p:cNvPr>
          <p:cNvSpPr/>
          <p:nvPr/>
        </p:nvSpPr>
        <p:spPr>
          <a:xfrm>
            <a:off x="1684833" y="1767601"/>
            <a:ext cx="3528392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容积是某种形状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的容器内能容纳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物体的大小</a:t>
            </a: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E8088F9-6FBC-4D9A-84EA-63E19918BF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38551" y="1118906"/>
            <a:ext cx="3685625" cy="282099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655B649-5290-4D35-8DBE-942E2CEF19A3}"/>
              </a:ext>
            </a:extLst>
          </p:cNvPr>
          <p:cNvSpPr/>
          <p:nvPr/>
        </p:nvSpPr>
        <p:spPr>
          <a:xfrm>
            <a:off x="5213225" y="1767601"/>
            <a:ext cx="3436320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体积是物体</a:t>
            </a: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器</a:t>
            </a: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整体所占空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间的大小。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624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15835AF-9B01-4F58-92CB-8406A8A70479}"/>
              </a:ext>
            </a:extLst>
          </p:cNvPr>
          <p:cNvSpPr/>
          <p:nvPr/>
        </p:nvSpPr>
        <p:spPr>
          <a:xfrm>
            <a:off x="783255" y="2052012"/>
            <a:ext cx="51568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求圆柱形容器的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容积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体积公式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进行计算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但要用到的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数据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必须是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从容器里面测量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得到的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和内高度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4FB08B3-0E73-42BF-81DF-EDDC396935CB}"/>
              </a:ext>
            </a:extLst>
          </p:cNvPr>
          <p:cNvSpPr/>
          <p:nvPr/>
        </p:nvSpPr>
        <p:spPr>
          <a:xfrm>
            <a:off x="323528" y="771550"/>
            <a:ext cx="83978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已知保温杯壁的厚度是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厘米。这个保温杯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多少毫升的水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895711DF-551F-47F3-A90D-8B00C16E5DA4}"/>
              </a:ext>
            </a:extLst>
          </p:cNvPr>
          <p:cNvSpPr/>
          <p:nvPr/>
        </p:nvSpPr>
        <p:spPr>
          <a:xfrm>
            <a:off x="323528" y="267494"/>
            <a:ext cx="7823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一个保温杯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从外面测量的尺寸如图所示。</a:t>
            </a:r>
          </a:p>
        </p:txBody>
      </p:sp>
      <p:sp>
        <p:nvSpPr>
          <p:cNvPr id="41" name="Text Box 18">
            <a:extLst>
              <a:ext uri="{FF2B5EF4-FFF2-40B4-BE49-F238E27FC236}">
                <a16:creationId xmlns="" xmlns:a16="http://schemas.microsoft.com/office/drawing/2014/main" id="{FA1D5486-FF52-4B5C-A054-A78E8A756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48797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703378FF-16FD-4486-B23D-4D752429ABC1}"/>
              </a:ext>
            </a:extLst>
          </p:cNvPr>
          <p:cNvGrpSpPr/>
          <p:nvPr/>
        </p:nvGrpSpPr>
        <p:grpSpPr>
          <a:xfrm>
            <a:off x="6516216" y="3804296"/>
            <a:ext cx="936104" cy="423916"/>
            <a:chOff x="6516216" y="3655936"/>
            <a:chExt cx="936104" cy="423916"/>
          </a:xfrm>
        </p:grpSpPr>
        <p:cxnSp>
          <p:nvCxnSpPr>
            <p:cNvPr id="43" name="直接箭头连接符 42">
              <a:extLst>
                <a:ext uri="{FF2B5EF4-FFF2-40B4-BE49-F238E27FC236}">
                  <a16:creationId xmlns="" xmlns:a16="http://schemas.microsoft.com/office/drawing/2014/main" id="{B4ED6880-7AAC-475A-9DE6-72E3A94C81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="" xmlns:a16="http://schemas.microsoft.com/office/drawing/2014/main" id="{0113D541-AC02-45DE-B050-B591D47BBDF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F9C80687-AFC5-45C8-BA80-40D04DA0C48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2">
            <a:extLst>
              <a:ext uri="{FF2B5EF4-FFF2-40B4-BE49-F238E27FC236}">
                <a16:creationId xmlns="" xmlns:a16="http://schemas.microsoft.com/office/drawing/2014/main" id="{5833FCF5-112A-42E4-80F2-FBCB89921FA5}"/>
              </a:ext>
            </a:extLst>
          </p:cNvPr>
          <p:cNvSpPr txBox="1"/>
          <p:nvPr/>
        </p:nvSpPr>
        <p:spPr>
          <a:xfrm>
            <a:off x="6730744" y="4016254"/>
            <a:ext cx="630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7cm</a:t>
            </a:r>
            <a:endParaRPr lang="zh-CN" altLang="en-US" sz="2000" dirty="0"/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42DFD295-A08C-4C61-9D64-5FEE9CABF5D7}"/>
              </a:ext>
            </a:extLst>
          </p:cNvPr>
          <p:cNvGrpSpPr/>
          <p:nvPr/>
        </p:nvGrpSpPr>
        <p:grpSpPr>
          <a:xfrm rot="16200000">
            <a:off x="6847445" y="2705098"/>
            <a:ext cx="1774481" cy="423916"/>
            <a:chOff x="6516216" y="3655936"/>
            <a:chExt cx="936104" cy="423916"/>
          </a:xfrm>
        </p:grpSpPr>
        <p:cxnSp>
          <p:nvCxnSpPr>
            <p:cNvPr id="48" name="直接箭头连接符 47">
              <a:extLst>
                <a:ext uri="{FF2B5EF4-FFF2-40B4-BE49-F238E27FC236}">
                  <a16:creationId xmlns="" xmlns:a16="http://schemas.microsoft.com/office/drawing/2014/main" id="{E2D965A2-06ED-46B0-845B-AF7C67B775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C02CBE3E-8FDB-425A-B701-660BBAB9834B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="" xmlns:a16="http://schemas.microsoft.com/office/drawing/2014/main" id="{30CA3174-C3BA-43F3-8E52-506CECC896CF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27">
            <a:extLst>
              <a:ext uri="{FF2B5EF4-FFF2-40B4-BE49-F238E27FC236}">
                <a16:creationId xmlns="" xmlns:a16="http://schemas.microsoft.com/office/drawing/2014/main" id="{2CCD1995-4336-465C-BFA5-DF3C24CCE5F1}"/>
              </a:ext>
            </a:extLst>
          </p:cNvPr>
          <p:cNvSpPr txBox="1"/>
          <p:nvPr/>
        </p:nvSpPr>
        <p:spPr>
          <a:xfrm>
            <a:off x="7522728" y="2839032"/>
            <a:ext cx="8489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18cm</a:t>
            </a:r>
            <a:endParaRPr lang="zh-CN" altLang="en-US" sz="2000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971A17A7-1925-4C9D-A168-B794686BB5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8003" r="32056" b="5562"/>
          <a:stretch/>
        </p:blipFill>
        <p:spPr>
          <a:xfrm>
            <a:off x="6372938" y="1923678"/>
            <a:ext cx="1230958" cy="2062022"/>
          </a:xfrm>
          <a:prstGeom prst="rect">
            <a:avLst/>
          </a:prstGeom>
        </p:spPr>
      </p:pic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0035EF07-8AB8-4032-91BF-20F451E0D0CF}"/>
              </a:ext>
            </a:extLst>
          </p:cNvPr>
          <p:cNvGrpSpPr/>
          <p:nvPr/>
        </p:nvGrpSpPr>
        <p:grpSpPr>
          <a:xfrm>
            <a:off x="6074790" y="1264010"/>
            <a:ext cx="1449538" cy="731676"/>
            <a:chOff x="3377010" y="3668146"/>
            <a:chExt cx="9379729" cy="731676"/>
          </a:xfrm>
        </p:grpSpPr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125E5315-11EF-41E5-B585-C0A710BAA8FD}"/>
                </a:ext>
              </a:extLst>
            </p:cNvPr>
            <p:cNvGrpSpPr/>
            <p:nvPr/>
          </p:nvGrpSpPr>
          <p:grpSpPr>
            <a:xfrm>
              <a:off x="6516216" y="3975906"/>
              <a:ext cx="936104" cy="423916"/>
              <a:chOff x="6516216" y="3655936"/>
              <a:chExt cx="936104" cy="423916"/>
            </a:xfrm>
          </p:grpSpPr>
          <p:cxnSp>
            <p:nvCxnSpPr>
              <p:cNvPr id="56" name="直接箭头连接符 55">
                <a:extLst>
                  <a:ext uri="{FF2B5EF4-FFF2-40B4-BE49-F238E27FC236}">
                    <a16:creationId xmlns="" xmlns:a16="http://schemas.microsoft.com/office/drawing/2014/main" id="{3DB72DA7-9102-4282-9676-50F4DA26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D3F282E7-A218-4B0B-B52E-CBC45D9E4528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4595035B-32F0-4976-87EC-E285E0C4E444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3">
              <a:extLst>
                <a:ext uri="{FF2B5EF4-FFF2-40B4-BE49-F238E27FC236}">
                  <a16:creationId xmlns="" xmlns:a16="http://schemas.microsoft.com/office/drawing/2014/main" id="{A108F4E0-CE9C-456F-9C2D-6E06F7B51B5E}"/>
                </a:ext>
              </a:extLst>
            </p:cNvPr>
            <p:cNvSpPr txBox="1"/>
            <p:nvPr/>
          </p:nvSpPr>
          <p:spPr>
            <a:xfrm>
              <a:off x="3377010" y="3668146"/>
              <a:ext cx="9379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厚度</a:t>
              </a:r>
              <a:r>
                <a:rPr lang="en-US" altLang="zh-CN" sz="2000" dirty="0">
                  <a:solidFill>
                    <a:srgbClr val="FF0000"/>
                  </a:solidFill>
                </a:rPr>
                <a:t>0.8cm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240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FB5C3CAE-F447-4B38-B16C-A1ABD445B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284354"/>
              </p:ext>
            </p:extLst>
          </p:nvPr>
        </p:nvGraphicFramePr>
        <p:xfrm>
          <a:off x="885404" y="1347614"/>
          <a:ext cx="7295827" cy="254400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448114">
                  <a:extLst>
                    <a:ext uri="{9D8B030D-6E8A-4147-A177-3AD203B41FA5}">
                      <a16:colId xmlns="" xmlns:a16="http://schemas.microsoft.com/office/drawing/2014/main" val="981945871"/>
                    </a:ext>
                  </a:extLst>
                </a:gridCol>
                <a:gridCol w="1847713">
                  <a:extLst>
                    <a:ext uri="{9D8B030D-6E8A-4147-A177-3AD203B41FA5}">
                      <a16:colId xmlns="" xmlns:a16="http://schemas.microsoft.com/office/drawing/2014/main" val="1785600685"/>
                    </a:ext>
                  </a:extLst>
                </a:gridCol>
              </a:tblGrid>
              <a:tr h="4104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itchFamily="49" charset="-122"/>
                          <a:ea typeface="楷体" pitchFamily="49" charset="-122"/>
                        </a:rPr>
                        <a:t>不同点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itchFamily="49" charset="-122"/>
                          <a:ea typeface="楷体" pitchFamily="49" charset="-122"/>
                        </a:rPr>
                        <a:t>相同点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="" xmlns:a16="http://schemas.microsoft.com/office/drawing/2014/main" val="869153517"/>
                  </a:ext>
                </a:extLst>
              </a:tr>
              <a:tr h="20175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</a:txBody>
                  <a:tcPr marL="66675" marR="666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/>
                </a:tc>
                <a:extLst>
                  <a:ext uri="{0D108BD9-81ED-4DB2-BD59-A6C34878D82A}">
                    <a16:rowId xmlns="" xmlns:a16="http://schemas.microsoft.com/office/drawing/2014/main" val="387073227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3F7C4E97-96F6-4BEC-9395-FE38924AC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246" y="402799"/>
            <a:ext cx="78232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计算容积和体积的相同点和不同点</a:t>
            </a:r>
            <a:r>
              <a:rPr kumimoji="0" lang="zh-CN" altLang="en-US" sz="32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98607FB-241E-422A-8772-8A0E4B7B3E46}"/>
              </a:ext>
            </a:extLst>
          </p:cNvPr>
          <p:cNvSpPr/>
          <p:nvPr/>
        </p:nvSpPr>
        <p:spPr>
          <a:xfrm>
            <a:off x="492831" y="3982293"/>
            <a:ext cx="8183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容积、底面积和高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中任意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两个量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都可以求出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第三个量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68D0DCC-74FA-4473-BC38-A4230CD02A4C}"/>
              </a:ext>
            </a:extLst>
          </p:cNvPr>
          <p:cNvSpPr/>
          <p:nvPr/>
        </p:nvSpPr>
        <p:spPr>
          <a:xfrm>
            <a:off x="6438241" y="2204159"/>
            <a:ext cx="16621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计算方法相同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都是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乘高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AE9E4B5-A8CA-426E-A458-0C6BC62A8678}"/>
              </a:ext>
            </a:extLst>
          </p:cNvPr>
          <p:cNvSpPr/>
          <p:nvPr/>
        </p:nvSpPr>
        <p:spPr>
          <a:xfrm>
            <a:off x="953012" y="1815205"/>
            <a:ext cx="588456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测量方法不同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计算体积是从物体外测量需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要的相关数据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计算容积是从物体内测量需要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的数据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31E896C-F613-47D0-9838-1670E695015E}"/>
              </a:ext>
            </a:extLst>
          </p:cNvPr>
          <p:cNvSpPr/>
          <p:nvPr/>
        </p:nvSpPr>
        <p:spPr>
          <a:xfrm>
            <a:off x="942537" y="2830868"/>
            <a:ext cx="66871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计量单位不同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计量容积时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用毫升和升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可以用体积单位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但计算体积时不能用容积单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位升或毫升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658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991</Words>
  <Application>Microsoft Office PowerPoint</Application>
  <PresentationFormat>全屏显示(16:9)</PresentationFormat>
  <Paragraphs>152</Paragraphs>
  <Slides>18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Cambria Math</vt:lpstr>
      <vt:lpstr>微软雅黑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2018-10-31T10:56:09Z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